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Imag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01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linkedin.com/in/kseniia-teslenko-ml/" TargetMode="External"/><Relationship Id="rId3" Type="http://schemas.openxmlformats.org/officeDocument/2006/relationships/hyperlink" Target="https://github.com/code-ksu" TargetMode="External"/><Relationship Id="rId4" Type="http://schemas.openxmlformats.org/officeDocument/2006/relationships/hyperlink" Target="mailto:teslenkk@hu-berlin.d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hyperlink" Target="https://cdn.shopify.com/videos/c/vp/70103bf0252f48e58630f4b9cc1441a0/70103bf0252f48e58630f4b9cc1441a0.HD-720p-1.6Mbps.mp4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Kseniia Teslenko"/>
          <p:cNvSpPr txBox="1"/>
          <p:nvPr>
            <p:ph type="body" idx="21"/>
          </p:nvPr>
        </p:nvSpPr>
        <p:spPr>
          <a:xfrm>
            <a:off x="1201340" y="8291162"/>
            <a:ext cx="21971003" cy="3568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</a:p>
          <a:p>
            <a:pPr algn="ctr"/>
          </a:p>
          <a:p>
            <a:pPr algn="ctr"/>
          </a:p>
          <a:p>
            <a:pPr algn="ctr"/>
            <a:r>
              <a:rPr sz="5700"/>
              <a:t>Kseniia Teslenko</a:t>
            </a:r>
            <a:r>
              <a:t> </a:t>
            </a:r>
          </a:p>
        </p:txBody>
      </p:sp>
      <p:sp>
        <p:nvSpPr>
          <p:cNvPr id="152" name="Prediction of crypto art prices with CNN – and the overall influence on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655">
              <a:defRPr spc="-215" sz="10788"/>
            </a:pPr>
            <a:r>
              <a:t>Prediction of crypto art prices with CNN – and the overall influence on</a:t>
            </a:r>
          </a:p>
          <a:p>
            <a:pPr defTabSz="2267655">
              <a:defRPr spc="-215" sz="10788"/>
            </a:pPr>
            <a:r>
              <a:t>the art economy </a:t>
            </a:r>
          </a:p>
        </p:txBody>
      </p:sp>
      <p:sp>
        <p:nvSpPr>
          <p:cNvPr id="153" name="Master Thesi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Master Thesis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5600" y="10071100"/>
            <a:ext cx="3073400" cy="307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tent ( work-in-progres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( work-in-progress)</a:t>
            </a:r>
          </a:p>
        </p:txBody>
      </p:sp>
      <p:sp>
        <p:nvSpPr>
          <p:cNvPr id="191" name="1. Introduction…"/>
          <p:cNvSpPr/>
          <p:nvPr/>
        </p:nvSpPr>
        <p:spPr>
          <a:xfrm>
            <a:off x="1346200" y="3225800"/>
            <a:ext cx="9017000" cy="7442200"/>
          </a:xfrm>
          <a:prstGeom prst="roundRect">
            <a:avLst>
              <a:gd name="adj" fmla="val 2560"/>
            </a:avLst>
          </a:prstGeom>
          <a:ln w="76200" cap="rnd">
            <a:solidFill>
              <a:srgbClr val="000000"/>
            </a:solidFill>
            <a:custDash>
              <a:ds d="1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1. Introduction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 Theoretical Part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2.1. Artistic precarity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2.2. Digitalisation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2.3. Digital art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2.4. Digitalised art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2.5. Art economy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2.6. NFT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2.7. Digital art marketplaces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2.7.1. Digital auctions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2.7.2. NFTs auctions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2.8. The price of art pieces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2.8.1. Reputation (traditional)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2.8.2. The role of internet popularity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2.8.3. Quality factors of painting</a:t>
            </a:r>
          </a:p>
        </p:txBody>
      </p:sp>
      <p:sp>
        <p:nvSpPr>
          <p:cNvPr id="192" name="3. Methodological Part…"/>
          <p:cNvSpPr/>
          <p:nvPr/>
        </p:nvSpPr>
        <p:spPr>
          <a:xfrm>
            <a:off x="11163300" y="3225800"/>
            <a:ext cx="9017000" cy="7442200"/>
          </a:xfrm>
          <a:prstGeom prst="roundRect">
            <a:avLst>
              <a:gd name="adj" fmla="val 2560"/>
            </a:avLst>
          </a:prstGeom>
          <a:ln w="76200" cap="rnd">
            <a:solidFill>
              <a:srgbClr val="000000"/>
            </a:solidFill>
            <a:custDash>
              <a:ds d="1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 Methodological Part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3.1. Scraping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3.1.1. OpenSea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3.1.2. ArtBlock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3.1.3. Instagram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3.1.4. Twitter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3.2. CNN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3.2.1. Predicting the price of an image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4. Analysis</a:t>
            </a:r>
          </a:p>
          <a:p>
            <a:pPr lvl="1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5. Conclusion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5.1. NFTs as an income for smaller artists?</a:t>
            </a:r>
          </a:p>
          <a:p>
            <a:pPr lvl="2" algn="l">
              <a:lnSpc>
                <a:spcPct val="40000"/>
              </a:lnSpc>
              <a:spcBef>
                <a:spcPts val="1800"/>
              </a:spcBef>
              <a:defRPr sz="3000">
                <a:solidFill>
                  <a:srgbClr val="000000"/>
                </a:solidFill>
              </a:defRPr>
            </a:pPr>
            <a:r>
              <a:t>5.2. Conclusion about 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obb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Hobbies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921000"/>
            <a:ext cx="8826500" cy="882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03300" y="736600"/>
            <a:ext cx="8191500" cy="1092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unch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Munchies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748" y="6562271"/>
            <a:ext cx="6893231" cy="532492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"/>
          <p:cNvSpPr txBox="1"/>
          <p:nvPr/>
        </p:nvSpPr>
        <p:spPr>
          <a:xfrm>
            <a:off x="12255499" y="6570167"/>
            <a:ext cx="1270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4100" y="396875"/>
            <a:ext cx="6413500" cy="4810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31300" y="3725333"/>
            <a:ext cx="6121400" cy="8161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hank you for your attention!"/>
          <p:cNvSpPr txBox="1"/>
          <p:nvPr>
            <p:ph type="title"/>
          </p:nvPr>
        </p:nvSpPr>
        <p:spPr>
          <a:xfrm>
            <a:off x="2654300" y="1219200"/>
            <a:ext cx="19062700" cy="1651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 for your attention!</a:t>
            </a:r>
          </a:p>
        </p:txBody>
      </p:sp>
      <p:sp>
        <p:nvSpPr>
          <p:cNvPr id="205" name="https://www.linkedin.com/in/kseniia-teslenko-ml/…"/>
          <p:cNvSpPr txBox="1"/>
          <p:nvPr>
            <p:ph type="body" sz="half" idx="1"/>
          </p:nvPr>
        </p:nvSpPr>
        <p:spPr>
          <a:xfrm>
            <a:off x="1206500" y="4520576"/>
            <a:ext cx="21259800" cy="5753724"/>
          </a:xfrm>
          <a:prstGeom prst="rect">
            <a:avLst/>
          </a:prstGeom>
        </p:spPr>
        <p:txBody>
          <a:bodyPr/>
          <a:lstStyle/>
          <a:p>
            <a:pPr algn="ctr">
              <a:defRPr b="0" sz="4800"/>
            </a:pPr>
            <a:r>
              <a:rPr u="sng">
                <a:hlinkClick r:id="rId2" invalidUrl="" action="" tgtFrame="" tooltip="" history="1" highlightClick="0" endSnd="0"/>
              </a:rPr>
              <a:t>https://www.linkedin.com/in/kseniia-teslenko-ml/</a:t>
            </a:r>
          </a:p>
          <a:p>
            <a:pPr algn="ctr">
              <a:defRPr b="0" sz="4800"/>
            </a:pPr>
          </a:p>
          <a:p>
            <a:pPr algn="ctr">
              <a:defRPr b="0" sz="4800"/>
            </a:pPr>
            <a:r>
              <a:rPr u="sng">
                <a:hlinkClick r:id="rId3" invalidUrl="" action="" tgtFrame="" tooltip="" history="1" highlightClick="0" endSnd="0"/>
              </a:rPr>
              <a:t>https://github.com/code-ksu</a:t>
            </a:r>
          </a:p>
          <a:p>
            <a:pPr algn="ctr">
              <a:defRPr b="0" sz="4800"/>
            </a:pPr>
          </a:p>
          <a:p>
            <a:pPr algn="ctr">
              <a:defRPr b="0" sz="4800"/>
            </a:pPr>
            <a:r>
              <a:rPr u="sng">
                <a:hlinkClick r:id="rId4" invalidUrl="" action="" tgtFrame="" tooltip="" history="1" highlightClick="0" endSnd="0"/>
              </a:rPr>
              <a:t>teslenkk@hu-berlin.de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o am I?"/>
          <p:cNvSpPr txBox="1"/>
          <p:nvPr>
            <p:ph type="title"/>
          </p:nvPr>
        </p:nvSpPr>
        <p:spPr>
          <a:xfrm>
            <a:off x="1879600" y="1435100"/>
            <a:ext cx="9525000" cy="1244600"/>
          </a:xfrm>
          <a:prstGeom prst="rect">
            <a:avLst/>
          </a:prstGeom>
        </p:spPr>
        <p:txBody>
          <a:bodyPr/>
          <a:lstStyle>
            <a:lvl1pPr algn="ctr" defTabSz="2170121">
              <a:defRPr spc="-151" sz="7565"/>
            </a:lvl1pPr>
          </a:lstStyle>
          <a:p>
            <a:pPr/>
            <a:r>
              <a:t>Who am I?</a:t>
            </a:r>
          </a:p>
        </p:txBody>
      </p:sp>
      <p:sp>
        <p:nvSpPr>
          <p:cNvPr id="157" name="My academic journey…"/>
          <p:cNvSpPr txBox="1"/>
          <p:nvPr>
            <p:ph type="body" sz="quarter" idx="1"/>
          </p:nvPr>
        </p:nvSpPr>
        <p:spPr>
          <a:xfrm>
            <a:off x="1206500" y="4291976"/>
            <a:ext cx="10858500" cy="5410824"/>
          </a:xfrm>
          <a:prstGeom prst="rect">
            <a:avLst/>
          </a:prstGeom>
        </p:spPr>
        <p:txBody>
          <a:bodyPr/>
          <a:lstStyle/>
          <a:p>
            <a:pPr algn="ctr" defTabSz="610870">
              <a:defRPr sz="3700"/>
            </a:pPr>
            <a:r>
              <a:t>My academic journey </a:t>
            </a:r>
          </a:p>
          <a:p>
            <a:pPr algn="ctr" defTabSz="1804370">
              <a:lnSpc>
                <a:spcPct val="90000"/>
              </a:lnSpc>
              <a:spcBef>
                <a:spcPts val="3300"/>
              </a:spcBef>
              <a:defRPr b="0" sz="3552"/>
            </a:pPr>
            <a:r>
              <a:t>Taras Shevchenko National University of Kyiv  </a:t>
            </a:r>
          </a:p>
          <a:p>
            <a:pPr algn="ctr" defTabSz="610870">
              <a:defRPr b="0" sz="3552"/>
            </a:pPr>
            <a:r>
              <a:t>BA of Arts in Philology </a:t>
            </a:r>
          </a:p>
          <a:p>
            <a:pPr algn="ctr" defTabSz="610870">
              <a:defRPr b="0" sz="3552"/>
            </a:pPr>
          </a:p>
          <a:p>
            <a:pPr algn="ctr" defTabSz="610870">
              <a:defRPr b="0" sz="3552"/>
            </a:pPr>
            <a:r>
              <a:t>Free University of Berlin</a:t>
            </a:r>
          </a:p>
          <a:p>
            <a:pPr algn="ctr" defTabSz="610870">
              <a:defRPr b="0" sz="3552"/>
            </a:pPr>
            <a:r>
              <a:t>BA of Arts in Political Science</a:t>
            </a:r>
          </a:p>
          <a:p>
            <a:pPr algn="ctr" defTabSz="610870">
              <a:defRPr b="0" sz="3552"/>
            </a:pPr>
          </a:p>
          <a:p>
            <a:pPr algn="ctr" defTabSz="610870">
              <a:defRPr b="0" sz="3552"/>
            </a:pPr>
            <a:r>
              <a:t>Humboldt University of Berlin</a:t>
            </a:r>
          </a:p>
          <a:p>
            <a:pPr algn="ctr" defTabSz="610870">
              <a:defRPr b="0" sz="3552"/>
            </a:pPr>
            <a:r>
              <a:t>MA of Arts in Social Science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9988" y="271680"/>
            <a:ext cx="8559801" cy="1292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ecarity in the Berlin Club Scene and the Influence of the Corvid-19 Pandem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pc="-95" sz="4760"/>
            </a:lvl1pPr>
          </a:lstStyle>
          <a:p>
            <a:pPr/>
            <a:r>
              <a:t>Precarity in the Berlin Club Scene and the Influence of the Corvid-19 Pandemic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2762689"/>
            <a:ext cx="19591805" cy="10153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efore: from September to December 2020…"/>
          <p:cNvSpPr txBox="1"/>
          <p:nvPr>
            <p:ph type="body" sz="half" idx="1"/>
          </p:nvPr>
        </p:nvSpPr>
        <p:spPr>
          <a:xfrm>
            <a:off x="1206500" y="2851504"/>
            <a:ext cx="9779000" cy="10071101"/>
          </a:xfrm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Before: from September to December 2020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Pre-Boom: January to February 2021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Boom: March to April 2021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Post-Boom: from May to the first week of June 2021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Art Basel: </a:t>
            </a:r>
            <a:r>
              <a:rPr i="1"/>
              <a:t>"Digital art was highlighted in 2021 with the growth of sales via non-fungible token (NFT) platforms. It remained a relatively small proportion of high net worth (HNW) collectors’ collections compared to traditional art forms, however, overall, </a:t>
            </a:r>
            <a:r>
              <a:rPr b="1" i="1"/>
              <a:t>16%</a:t>
            </a:r>
            <a:r>
              <a:rPr i="1"/>
              <a:t> of the works they owned were digital, film, and video art, showing the growing significance of these mediums."</a:t>
            </a:r>
          </a:p>
        </p:txBody>
      </p:sp>
      <p:sp>
        <p:nvSpPr>
          <p:cNvPr id="164" name="NFT to the rescue!"/>
          <p:cNvSpPr txBox="1"/>
          <p:nvPr>
            <p:ph type="title"/>
          </p:nvPr>
        </p:nvSpPr>
        <p:spPr>
          <a:xfrm>
            <a:off x="1206500" y="9906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NFT to the rescue!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4100" y="1132757"/>
            <a:ext cx="12827000" cy="6748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500" y="8077200"/>
            <a:ext cx="12605819" cy="530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931" y="343232"/>
            <a:ext cx="15865092" cy="943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https://cdn.shopify.com/videos/c/vp/70103bf0252f48e58630f4b9cc1441a0/70103bf0252f48e58630f4b9cc1441a0.HD-720p-1.6Mbps.mp4"/>
          <p:cNvSpPr txBox="1"/>
          <p:nvPr/>
        </p:nvSpPr>
        <p:spPr>
          <a:xfrm>
            <a:off x="391363" y="9580067"/>
            <a:ext cx="5219701" cy="156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https://cdn.shopify.com/videos/c/vp/70103bf0252f48e58630f4b9cc1441a0/70103bf0252f48e58630f4b9cc1441a0.HD-720p-1.6Mbps.mp4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03400" y="711200"/>
            <a:ext cx="8958328" cy="646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03900" y="7432516"/>
            <a:ext cx="8699000" cy="5178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rt's market decentralization &amp; independence from art dealers, galleries, etc.…"/>
          <p:cNvSpPr txBox="1"/>
          <p:nvPr>
            <p:ph type="body" sz="half" idx="1"/>
          </p:nvPr>
        </p:nvSpPr>
        <p:spPr>
          <a:xfrm>
            <a:off x="1206500" y="28388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Art's market decentralization &amp; independence from art dealers, galleries, etc.</a:t>
            </a:r>
          </a:p>
          <a:p>
            <a:pPr/>
            <a:r>
              <a:t>NFT’s scarcity and provenance are secure - records of authenticity and chain-of-ownership.</a:t>
            </a:r>
          </a:p>
          <a:p>
            <a:pPr/>
            <a:r>
              <a:t>"Smart contract"ensures that NFT-artists get a cut in resale royalties.   </a:t>
            </a:r>
          </a:p>
        </p:txBody>
      </p:sp>
      <p:sp>
        <p:nvSpPr>
          <p:cNvPr id="174" name="NFTs' advantages compared to traditional art"/>
          <p:cNvSpPr txBox="1"/>
          <p:nvPr>
            <p:ph type="title"/>
          </p:nvPr>
        </p:nvSpPr>
        <p:spPr>
          <a:xfrm>
            <a:off x="1206500" y="762000"/>
            <a:ext cx="20764500" cy="1752600"/>
          </a:xfrm>
          <a:prstGeom prst="rect">
            <a:avLst/>
          </a:prstGeom>
        </p:spPr>
        <p:txBody>
          <a:bodyPr/>
          <a:lstStyle>
            <a:lvl1pPr defTabSz="2243271">
              <a:defRPr spc="-156" sz="7820"/>
            </a:lvl1pPr>
          </a:lstStyle>
          <a:p>
            <a:pPr/>
            <a:r>
              <a:t>NFTs' advantages compared to traditional art </a:t>
            </a:r>
          </a:p>
        </p:txBody>
      </p:sp>
      <p:sp>
        <p:nvSpPr>
          <p:cNvPr id="175" name="Artistic reputation - dependence from galleries, auction houses, personal contacts.…"/>
          <p:cNvSpPr txBox="1"/>
          <p:nvPr/>
        </p:nvSpPr>
        <p:spPr>
          <a:xfrm>
            <a:off x="12192000" y="2730500"/>
            <a:ext cx="9779000" cy="825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Artistic reputation - dependence from galleries, auction houses, personal contacts. 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Copyright problem &amp; theft.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No-transparency inside the market and system of royalties for artists.   </a:t>
            </a:r>
          </a:p>
        </p:txBody>
      </p:sp>
      <p:sp>
        <p:nvSpPr>
          <p:cNvPr id="176" name="Audience as a part of artistic reputation"/>
          <p:cNvSpPr txBox="1"/>
          <p:nvPr/>
        </p:nvSpPr>
        <p:spPr>
          <a:xfrm>
            <a:off x="6735012" y="11749684"/>
            <a:ext cx="1091397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4800">
                <a:solidFill>
                  <a:srgbClr val="000000"/>
                </a:solidFill>
              </a:rPr>
              <a:t>Audience as a part of artistic reputation</a:t>
            </a:r>
            <a:r>
              <a:t> </a:t>
            </a:r>
          </a:p>
        </p:txBody>
      </p:sp>
      <p:sp>
        <p:nvSpPr>
          <p:cNvPr id="177" name="Line"/>
          <p:cNvSpPr/>
          <p:nvPr/>
        </p:nvSpPr>
        <p:spPr>
          <a:xfrm flipH="1" flipV="1">
            <a:off x="16110284" y="10337711"/>
            <a:ext cx="19556" cy="14986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Line"/>
          <p:cNvSpPr/>
          <p:nvPr/>
        </p:nvSpPr>
        <p:spPr>
          <a:xfrm flipH="1" flipV="1">
            <a:off x="8664430" y="10337756"/>
            <a:ext cx="19556" cy="14986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ataset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development</a:t>
            </a:r>
          </a:p>
        </p:txBody>
      </p:sp>
      <p:sp>
        <p:nvSpPr>
          <p:cNvPr id="181" name="scrap one of the most popular NFTs marketplace OpeanSea…"/>
          <p:cNvSpPr txBox="1"/>
          <p:nvPr>
            <p:ph type="body" idx="1"/>
          </p:nvPr>
        </p:nvSpPr>
        <p:spPr>
          <a:xfrm>
            <a:off x="1206500" y="3016604"/>
            <a:ext cx="21971000" cy="9487912"/>
          </a:xfrm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scrap one of the most popular NFTs marketplace OpeanSea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Art Block Curated collection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links to the artists’ social media which allows me to add the number of followers to my dataset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#2 on the website by overall NFT net worth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the data set will consist: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image 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prices (first sold, last sold, last offer)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description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number of followers in twitter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number of followers in instagram</a:t>
            </a:r>
          </a:p>
          <a:p>
            <a:pPr marL="0" indent="0" defTabSz="1779987">
              <a:spcBef>
                <a:spcPts val="3200"/>
              </a:spcBef>
              <a:buSzTx/>
              <a:buNone/>
              <a:defRPr sz="3504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L Model 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ML Model CNN </a:t>
            </a:r>
          </a:p>
        </p:txBody>
      </p:sp>
      <p:sp>
        <p:nvSpPr>
          <p:cNvPr id="184" name="recognize trends: patterns, colors, etc.…"/>
          <p:cNvSpPr txBox="1"/>
          <p:nvPr>
            <p:ph type="body" sz="half" idx="1"/>
          </p:nvPr>
        </p:nvSpPr>
        <p:spPr>
          <a:xfrm>
            <a:off x="1206500" y="2965804"/>
            <a:ext cx="9944100" cy="10096501"/>
          </a:xfrm>
          <a:prstGeom prst="rect">
            <a:avLst/>
          </a:prstGeom>
        </p:spPr>
        <p:txBody>
          <a:bodyPr/>
          <a:lstStyle/>
          <a:p>
            <a:pPr/>
            <a:r>
              <a:t>recognize trends: patterns, colors, etc. </a:t>
            </a:r>
          </a:p>
          <a:p>
            <a:pPr/>
            <a:r>
              <a:t>predict the price </a:t>
            </a:r>
          </a:p>
          <a:p>
            <a:pPr/>
            <a:r>
              <a:t>analysis of feature importance and/or visualize the image features that result in higher or lower price predictions</a:t>
            </a:r>
          </a:p>
          <a:p>
            <a:pPr/>
            <a:r>
              <a:t>PyTorch</a:t>
            </a:r>
          </a:p>
          <a:p>
            <a:pPr marL="0" indent="0">
              <a:buSzTx/>
              <a:buNone/>
            </a:pP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0" y="2971800"/>
            <a:ext cx="10872439" cy="594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purpose of the 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purpose of the thesis </a:t>
            </a:r>
          </a:p>
        </p:txBody>
      </p:sp>
      <p:sp>
        <p:nvSpPr>
          <p:cNvPr id="188" name="to go beyond the classical research methods in social science…"/>
          <p:cNvSpPr txBox="1"/>
          <p:nvPr>
            <p:ph type="body" idx="1"/>
          </p:nvPr>
        </p:nvSpPr>
        <p:spPr>
          <a:xfrm>
            <a:off x="1016000" y="3270604"/>
            <a:ext cx="21971000" cy="8078212"/>
          </a:xfrm>
          <a:prstGeom prst="rect">
            <a:avLst/>
          </a:prstGeom>
        </p:spPr>
        <p:txBody>
          <a:bodyPr/>
          <a:lstStyle/>
          <a:p>
            <a:pPr defTabSz="825500">
              <a:lnSpc>
                <a:spcPct val="100000"/>
              </a:lnSpc>
              <a:spcBef>
                <a:spcPts val="1800"/>
              </a:spcBef>
              <a:defRPr spc="-48"/>
            </a:pPr>
            <a:r>
              <a:t>to go beyond the classical research methods in social science</a:t>
            </a:r>
          </a:p>
          <a:p>
            <a:pPr defTabSz="825500">
              <a:lnSpc>
                <a:spcPct val="100000"/>
              </a:lnSpc>
              <a:spcBef>
                <a:spcPts val="1800"/>
              </a:spcBef>
              <a:defRPr spc="-48"/>
            </a:pPr>
            <a:r>
              <a:t>to analyse if the digital art economy built around NFTs can support artists financially, particularly during such challenging times as COVID-19 with its precarity, uncertain art economy and poor job market</a:t>
            </a:r>
          </a:p>
          <a:p>
            <a:pPr defTabSz="825500">
              <a:lnSpc>
                <a:spcPct val="100000"/>
              </a:lnSpc>
              <a:spcBef>
                <a:spcPts val="1800"/>
              </a:spcBef>
              <a:defRPr spc="-48"/>
            </a:pPr>
            <a:r>
              <a:t>to analyse what factors influence the price development of crypto 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